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0323"/>
    <a:srgbClr val="F38307"/>
    <a:srgbClr val="F7C903"/>
    <a:srgbClr val="3514AC"/>
    <a:srgbClr val="08B808"/>
    <a:srgbClr val="F19417"/>
    <a:srgbClr val="1111C1"/>
    <a:srgbClr val="F4F4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641D-BAD0-456F-B40B-806D78EF7BBB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CA5986-96A0-47E5-ABF9-A3E4E947C50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641D-BAD0-456F-B40B-806D78EF7BBB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A5986-96A0-47E5-ABF9-A3E4E947C5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641D-BAD0-456F-B40B-806D78EF7BBB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A5986-96A0-47E5-ABF9-A3E4E947C5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7EB641D-BAD0-456F-B40B-806D78EF7BBB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5CA5986-96A0-47E5-ABF9-A3E4E947C507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641D-BAD0-456F-B40B-806D78EF7BBB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A5986-96A0-47E5-ABF9-A3E4E947C50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641D-BAD0-456F-B40B-806D78EF7BBB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A5986-96A0-47E5-ABF9-A3E4E947C50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A5986-96A0-47E5-ABF9-A3E4E947C50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641D-BAD0-456F-B40B-806D78EF7BBB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641D-BAD0-456F-B40B-806D78EF7BBB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A5986-96A0-47E5-ABF9-A3E4E947C50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641D-BAD0-456F-B40B-806D78EF7BBB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A5986-96A0-47E5-ABF9-A3E4E947C5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7EB641D-BAD0-456F-B40B-806D78EF7BBB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5CA5986-96A0-47E5-ABF9-A3E4E947C50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641D-BAD0-456F-B40B-806D78EF7BBB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5CA5986-96A0-47E5-ABF9-A3E4E947C50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7EB641D-BAD0-456F-B40B-806D78EF7BBB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5CA5986-96A0-47E5-ABF9-A3E4E947C50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 History, 1936-1941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70323"/>
                </a:solidFill>
              </a:rPr>
              <a:t>Origins of WW II:</a:t>
            </a:r>
            <a:endParaRPr lang="en-US" dirty="0">
              <a:solidFill>
                <a:srgbClr val="97032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The Rome-Berlin Axis (Tokyo added 1940)</a:t>
            </a:r>
          </a:p>
          <a:p>
            <a:r>
              <a:rPr lang="en-US" dirty="0" smtClean="0"/>
              <a:t>Loosely agreed collaboration between the fascists countries</a:t>
            </a:r>
          </a:p>
          <a:p>
            <a:endParaRPr lang="en-US" dirty="0" smtClean="0"/>
          </a:p>
          <a:p>
            <a:r>
              <a:rPr lang="en-US" dirty="0" smtClean="0"/>
              <a:t>Why did they sign it?</a:t>
            </a:r>
          </a:p>
          <a:p>
            <a:pPr lvl="1"/>
            <a:r>
              <a:rPr lang="en-US" dirty="0" smtClean="0"/>
              <a:t>Slowly increased perception of mutual ideals &amp; aims</a:t>
            </a:r>
          </a:p>
          <a:p>
            <a:pPr lvl="1"/>
            <a:r>
              <a:rPr lang="en-US" dirty="0" smtClean="0"/>
              <a:t>Lost chance of Anglo-German alliance—Britain saw it as giving Hitler a free hand in eastern Europe</a:t>
            </a:r>
          </a:p>
          <a:p>
            <a:pPr lvl="1"/>
            <a:r>
              <a:rPr lang="en-US" dirty="0" smtClean="0"/>
              <a:t>Hitler begins seeing possibility of Britain as antagonist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70323"/>
                </a:solidFill>
              </a:rPr>
              <a:t>Increasing Aggression: 1936</a:t>
            </a:r>
            <a:endParaRPr lang="en-US" dirty="0">
              <a:solidFill>
                <a:srgbClr val="97032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November: Anti-</a:t>
            </a:r>
            <a:r>
              <a:rPr lang="en-US" dirty="0" err="1" smtClean="0"/>
              <a:t>Comintern</a:t>
            </a:r>
            <a:r>
              <a:rPr lang="en-US" dirty="0" smtClean="0"/>
              <a:t> Pact </a:t>
            </a:r>
          </a:p>
          <a:p>
            <a:r>
              <a:rPr lang="en-US" dirty="0" smtClean="0"/>
              <a:t>Germany &amp; Japan promised alliance against spread of communism (Italy joins November 1937)</a:t>
            </a:r>
          </a:p>
          <a:p>
            <a:endParaRPr lang="en-US" dirty="0" smtClean="0"/>
          </a:p>
          <a:p>
            <a:r>
              <a:rPr lang="en-US" dirty="0" smtClean="0"/>
              <a:t>Why did they sign it?</a:t>
            </a:r>
          </a:p>
          <a:p>
            <a:pPr lvl="1"/>
            <a:r>
              <a:rPr lang="en-US" dirty="0" smtClean="0"/>
              <a:t>Ideological reasons—militarism, nationalism, Social Darwinism (each saw as superior power in respective region)</a:t>
            </a:r>
          </a:p>
          <a:p>
            <a:pPr lvl="1"/>
            <a:r>
              <a:rPr lang="en-US" dirty="0" smtClean="0"/>
              <a:t>Imperial goals—USSR potential threat to these goals for both countries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70323"/>
                </a:solidFill>
              </a:rPr>
              <a:t>Increasing Aggression: 1936</a:t>
            </a:r>
            <a:endParaRPr lang="en-US" dirty="0">
              <a:solidFill>
                <a:srgbClr val="97032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French Foreign Policy (1930s)</a:t>
            </a:r>
          </a:p>
          <a:p>
            <a:endParaRPr lang="en-US" dirty="0" smtClean="0"/>
          </a:p>
          <a:p>
            <a:r>
              <a:rPr lang="en-US" dirty="0" smtClean="0"/>
              <a:t>Clearly Germany potential enemy</a:t>
            </a:r>
          </a:p>
          <a:p>
            <a:r>
              <a:rPr lang="en-US" dirty="0" smtClean="0"/>
              <a:t>Manchurian Crisis led Fr to turn from Disarmament</a:t>
            </a:r>
          </a:p>
          <a:p>
            <a:r>
              <a:rPr lang="en-US" dirty="0" smtClean="0"/>
              <a:t>Not affected by Great Depression until mid-late 1930s</a:t>
            </a:r>
          </a:p>
          <a:p>
            <a:r>
              <a:rPr lang="en-US" dirty="0" smtClean="0"/>
              <a:t>Economic collapse weakened political system (highly partisan)</a:t>
            </a:r>
          </a:p>
          <a:p>
            <a:r>
              <a:rPr lang="en-US" dirty="0" smtClean="0"/>
              <a:t>1932-1935: 11 different governments—inconsistent policies, domestic &amp; foreign leading to inertia</a:t>
            </a:r>
          </a:p>
          <a:p>
            <a:r>
              <a:rPr lang="en-US" dirty="0" smtClean="0"/>
              <a:t>General revulsion of war (echoes of WW I)</a:t>
            </a:r>
          </a:p>
          <a:p>
            <a:r>
              <a:rPr lang="en-US" dirty="0" smtClean="0"/>
              <a:t>Reliance on Britain (stated &amp; private)—appeasement</a:t>
            </a:r>
          </a:p>
          <a:p>
            <a:r>
              <a:rPr lang="en-US" dirty="0" smtClean="0"/>
              <a:t>Ambivalence &amp; Indecision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dirty="0" smtClean="0">
                <a:solidFill>
                  <a:srgbClr val="970323"/>
                </a:solidFill>
              </a:rPr>
              <a:t>Foreign Policies &amp; the Development of Appeasement: 1936-1937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British Foreign Policy (1930s)</a:t>
            </a:r>
          </a:p>
          <a:p>
            <a:endParaRPr lang="en-US" dirty="0" smtClean="0"/>
          </a:p>
          <a:p>
            <a:r>
              <a:rPr lang="en-US" dirty="0" smtClean="0"/>
              <a:t>Imperial concerns</a:t>
            </a:r>
          </a:p>
          <a:p>
            <a:r>
              <a:rPr lang="en-US" dirty="0" smtClean="0"/>
              <a:t>Revisionist (</a:t>
            </a:r>
            <a:r>
              <a:rPr lang="en-US" dirty="0" err="1" smtClean="0"/>
              <a:t>ToV</a:t>
            </a:r>
            <a:r>
              <a:rPr lang="en-US" dirty="0" smtClean="0"/>
              <a:t>): growing sense of mediator Fr-Ger instead of Fr ally</a:t>
            </a:r>
          </a:p>
          <a:p>
            <a:r>
              <a:rPr lang="en-US" dirty="0" smtClean="0"/>
              <a:t>Manchurian—Japanese threat meant Naval concerns</a:t>
            </a:r>
          </a:p>
          <a:p>
            <a:r>
              <a:rPr lang="en-US" dirty="0" smtClean="0"/>
              <a:t>Public favor of </a:t>
            </a:r>
            <a:r>
              <a:rPr lang="en-US" dirty="0" err="1" smtClean="0"/>
              <a:t>LoN</a:t>
            </a:r>
            <a:r>
              <a:rPr lang="en-US" dirty="0" smtClean="0"/>
              <a:t> &amp; opposition to rearmament</a:t>
            </a:r>
          </a:p>
          <a:p>
            <a:r>
              <a:rPr lang="en-US" dirty="0" smtClean="0"/>
              <a:t>Abyssinia &amp; German rearmament—growing threat of Germany &amp; Italy plus concerns of Japan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dirty="0" smtClean="0">
                <a:solidFill>
                  <a:srgbClr val="970323"/>
                </a:solidFill>
              </a:rPr>
              <a:t>Foreign Policies &amp; the Development of Appeasement: 1936-1937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British Foreign Policy (1930s)</a:t>
            </a:r>
          </a:p>
          <a:p>
            <a:endParaRPr lang="en-US" dirty="0" smtClean="0"/>
          </a:p>
          <a:p>
            <a:r>
              <a:rPr lang="en-US" dirty="0" smtClean="0"/>
              <a:t>March 1936: 4-year plan of rearmament</a:t>
            </a:r>
          </a:p>
          <a:p>
            <a:r>
              <a:rPr lang="en-US" dirty="0" smtClean="0"/>
              <a:t>Sense of impending threat, weakened state of military led to cautious foreign policy</a:t>
            </a:r>
          </a:p>
          <a:p>
            <a:r>
              <a:rPr lang="en-US" dirty="0" smtClean="0"/>
              <a:t>reactive instead of proactive</a:t>
            </a:r>
          </a:p>
          <a:p>
            <a:r>
              <a:rPr lang="en-US" dirty="0" smtClean="0"/>
              <a:t>lack of direction except avoid confrontation due to weakness</a:t>
            </a:r>
          </a:p>
          <a:p>
            <a:r>
              <a:rPr lang="en-US" dirty="0" smtClean="0"/>
              <a:t>Idol to German conscription &amp; Rhineland; uninterested participant in </a:t>
            </a:r>
            <a:r>
              <a:rPr lang="en-US" dirty="0" err="1" smtClean="0"/>
              <a:t>Stresa</a:t>
            </a:r>
            <a:r>
              <a:rPr lang="en-US" dirty="0" smtClean="0"/>
              <a:t> front; no commitment to Abyssinia; avoided Spanish Civil War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dirty="0" smtClean="0">
                <a:solidFill>
                  <a:srgbClr val="970323"/>
                </a:solidFill>
              </a:rPr>
              <a:t>Foreign Policies &amp; the Development of Appeasement: 1936-1937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Appeasement—British foreign policy that can be applied to aspects &amp; periods of French foreign policy</a:t>
            </a:r>
          </a:p>
          <a:p>
            <a:endParaRPr lang="en-US" dirty="0" smtClean="0"/>
          </a:p>
          <a:p>
            <a:r>
              <a:rPr lang="en-US" dirty="0" smtClean="0"/>
              <a:t>Neville Chamberlain, PM 1937-1940</a:t>
            </a:r>
          </a:p>
          <a:p>
            <a:r>
              <a:rPr lang="en-US" dirty="0" smtClean="0"/>
              <a:t>Munich Crisis &amp; Munich Agreement 1938</a:t>
            </a:r>
          </a:p>
          <a:p>
            <a:r>
              <a:rPr lang="en-US" dirty="0" smtClean="0"/>
              <a:t>Failure to prevent outbreak of war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dirty="0" smtClean="0">
                <a:solidFill>
                  <a:srgbClr val="970323"/>
                </a:solidFill>
              </a:rPr>
              <a:t>Foreign Policies &amp; the Development of Appeasement: 1936-1937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Appeasement: What is it?</a:t>
            </a:r>
          </a:p>
          <a:p>
            <a:endParaRPr lang="en-US" dirty="0" smtClean="0"/>
          </a:p>
          <a:p>
            <a:r>
              <a:rPr lang="en-US" dirty="0" smtClean="0"/>
              <a:t>Come to mean peace at any price; failure to stand up to bully, even cowardice</a:t>
            </a:r>
          </a:p>
          <a:p>
            <a:endParaRPr lang="en-US" dirty="0" smtClean="0"/>
          </a:p>
          <a:p>
            <a:r>
              <a:rPr lang="en-US" dirty="0" smtClean="0"/>
              <a:t>Origins different:</a:t>
            </a:r>
          </a:p>
          <a:p>
            <a:pPr lvl="1"/>
            <a:r>
              <a:rPr lang="en-US" dirty="0" smtClean="0"/>
              <a:t>Anthony Eden, 1936: “it is the appeasement of Europe as a whole that we have constantly before us”</a:t>
            </a:r>
          </a:p>
          <a:p>
            <a:pPr lvl="1"/>
            <a:r>
              <a:rPr lang="en-US" dirty="0" smtClean="0"/>
              <a:t>Can be interpreted as desire for peaceful Europe</a:t>
            </a:r>
          </a:p>
          <a:p>
            <a:pPr lvl="1"/>
            <a:r>
              <a:rPr lang="en-US" dirty="0" smtClean="0"/>
              <a:t>Keep peace w/willingness to satisfy reasonable grievances w/concessions to avoid war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dirty="0" smtClean="0">
                <a:solidFill>
                  <a:srgbClr val="970323"/>
                </a:solidFill>
              </a:rPr>
              <a:t>Foreign Policies &amp; the Development of Appeasement: 1936-1937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Appeasement: How did it develop in mid-1930s?</a:t>
            </a:r>
          </a:p>
          <a:p>
            <a:endParaRPr lang="en-US" dirty="0" smtClean="0"/>
          </a:p>
          <a:p>
            <a:r>
              <a:rPr lang="en-US" dirty="0" smtClean="0"/>
              <a:t>Assumptions regarding Germany</a:t>
            </a:r>
          </a:p>
          <a:p>
            <a:pPr lvl="1"/>
            <a:r>
              <a:rPr lang="en-US" dirty="0" smtClean="0"/>
              <a:t>Restoring rights denied by </a:t>
            </a:r>
            <a:r>
              <a:rPr lang="en-US" dirty="0" err="1" smtClean="0"/>
              <a:t>ToV</a:t>
            </a:r>
            <a:r>
              <a:rPr lang="en-US" dirty="0" smtClean="0"/>
              <a:t> via negotiations</a:t>
            </a:r>
          </a:p>
          <a:p>
            <a:pPr lvl="1"/>
            <a:r>
              <a:rPr lang="en-US" dirty="0" smtClean="0"/>
              <a:t>Hitler was a reasonable man—deal possible: return of colonies, air pact, resolve German grievances in eastern Europe</a:t>
            </a:r>
          </a:p>
          <a:p>
            <a:pPr lvl="1"/>
            <a:r>
              <a:rPr lang="en-US" dirty="0" smtClean="0"/>
              <a:t>Mussolini would put some restraint on Hitler (misplaced trust)</a:t>
            </a:r>
          </a:p>
          <a:p>
            <a:pPr lvl="1"/>
            <a:r>
              <a:rPr lang="en-US" dirty="0" smtClean="0"/>
              <a:t>Hitler would be satisfied w/rectify larger issues of </a:t>
            </a:r>
            <a:r>
              <a:rPr lang="en-US" dirty="0" err="1" smtClean="0"/>
              <a:t>ToV</a:t>
            </a:r>
            <a:r>
              <a:rPr lang="en-US" dirty="0" smtClean="0"/>
              <a:t>, but not necessarily all of them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dirty="0" smtClean="0">
                <a:solidFill>
                  <a:srgbClr val="970323"/>
                </a:solidFill>
              </a:rPr>
              <a:t>Foreign Policies &amp; the Development of Appeasement: 1936-1937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Appeasement: Were there alternatives?</a:t>
            </a:r>
          </a:p>
          <a:p>
            <a:endParaRPr lang="en-US" dirty="0" smtClean="0"/>
          </a:p>
          <a:p>
            <a:r>
              <a:rPr lang="en-US" dirty="0" smtClean="0"/>
              <a:t>Supported collective security &amp; </a:t>
            </a:r>
            <a:r>
              <a:rPr lang="en-US" dirty="0" err="1" smtClean="0"/>
              <a:t>LoN</a:t>
            </a:r>
            <a:r>
              <a:rPr lang="en-US" dirty="0" smtClean="0"/>
              <a:t>—probably too late anyhow</a:t>
            </a:r>
          </a:p>
          <a:p>
            <a:endParaRPr lang="en-US" dirty="0" smtClean="0"/>
          </a:p>
          <a:p>
            <a:r>
              <a:rPr lang="en-US" dirty="0" smtClean="0"/>
              <a:t>Creation of a grand alliance of anti-fascist powers (suggested by Winston Churchill, who saw dictators responsive only to force)</a:t>
            </a:r>
          </a:p>
          <a:p>
            <a:pPr lvl="1"/>
            <a:r>
              <a:rPr lang="en-US" dirty="0" smtClean="0"/>
              <a:t>Some saw this as return to alliance system</a:t>
            </a:r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dirty="0" smtClean="0">
                <a:solidFill>
                  <a:srgbClr val="970323"/>
                </a:solidFill>
              </a:rPr>
              <a:t>Foreign Policies &amp; the Development of Appeasement: 1936-1937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Meanwhile in Germany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Hossbach</a:t>
            </a:r>
            <a:r>
              <a:rPr lang="en-US" dirty="0" smtClean="0"/>
              <a:t> Memorandum</a:t>
            </a:r>
          </a:p>
          <a:p>
            <a:pPr lvl="1"/>
            <a:r>
              <a:rPr lang="en-US" dirty="0" smtClean="0"/>
              <a:t>Meeting of Hitler’s future plans recorded by Colonel Friedrich </a:t>
            </a:r>
            <a:r>
              <a:rPr lang="en-US" dirty="0" err="1" smtClean="0"/>
              <a:t>Hossbach</a:t>
            </a:r>
            <a:r>
              <a:rPr lang="en-US" dirty="0" smtClean="0"/>
              <a:t> (most historians agree to its authenticity)</a:t>
            </a:r>
          </a:p>
          <a:p>
            <a:pPr lvl="1"/>
            <a:r>
              <a:rPr lang="en-US" dirty="0" smtClean="0"/>
              <a:t>Conquest in the East-1943-1945</a:t>
            </a:r>
          </a:p>
          <a:p>
            <a:pPr lvl="1"/>
            <a:r>
              <a:rPr lang="en-US" dirty="0" smtClean="0"/>
              <a:t>Austria &amp; Czechoslovakia must be seized</a:t>
            </a:r>
          </a:p>
          <a:p>
            <a:pPr lvl="1"/>
            <a:r>
              <a:rPr lang="en-US" dirty="0" smtClean="0"/>
              <a:t>Might provoke war w/Br &amp; Fr (‘two hate inspired antagonists’)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Evidence of firm plan or desire to </a:t>
            </a:r>
            <a:r>
              <a:rPr lang="en-US" smtClean="0"/>
              <a:t>inspire military?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dirty="0" smtClean="0">
                <a:solidFill>
                  <a:srgbClr val="970323"/>
                </a:solidFill>
              </a:rPr>
              <a:t>Foreign Policies &amp; the Development of Appeasement: </a:t>
            </a:r>
            <a:r>
              <a:rPr lang="en-US" dirty="0" smtClean="0">
                <a:solidFill>
                  <a:srgbClr val="970323"/>
                </a:solidFill>
              </a:rPr>
              <a:t>1937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Remilitarization of the Rhineland</a:t>
            </a:r>
          </a:p>
          <a:p>
            <a:endParaRPr lang="en-US" dirty="0" smtClean="0"/>
          </a:p>
          <a:p>
            <a:r>
              <a:rPr lang="en-US" dirty="0" smtClean="0"/>
              <a:t>7 March German military marches into Rhineland ending its demilitarization (term of Treaty of Versailles)</a:t>
            </a:r>
          </a:p>
          <a:p>
            <a:r>
              <a:rPr lang="en-US" dirty="0" smtClean="0"/>
              <a:t>Hitler offered to negotiate new demilitarized zones on either side of the border, non-aggression pacts w/France &amp; Belgian, and mutual guarantees against air attacks</a:t>
            </a:r>
          </a:p>
          <a:p>
            <a:r>
              <a:rPr lang="en-US" dirty="0" smtClean="0"/>
              <a:t>No serious ramifications for Hitler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70323"/>
                </a:solidFill>
              </a:rPr>
              <a:t>Increasing Aggression: 1936</a:t>
            </a:r>
            <a:endParaRPr lang="en-US" dirty="0">
              <a:solidFill>
                <a:srgbClr val="97032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Remilitarization of the Rhineland</a:t>
            </a:r>
          </a:p>
          <a:p>
            <a:r>
              <a:rPr lang="en-US" dirty="0" smtClean="0"/>
              <a:t>Why did Hitler do it?</a:t>
            </a:r>
          </a:p>
          <a:p>
            <a:pPr lvl="1"/>
            <a:r>
              <a:rPr lang="en-US" dirty="0" smtClean="0"/>
              <a:t>Revoked treaty of Versailles</a:t>
            </a:r>
          </a:p>
          <a:p>
            <a:pPr lvl="1"/>
            <a:r>
              <a:rPr lang="en-US" dirty="0" smtClean="0"/>
              <a:t>Sense of nationalism</a:t>
            </a:r>
          </a:p>
          <a:p>
            <a:pPr lvl="1"/>
            <a:r>
              <a:rPr lang="en-US" dirty="0" smtClean="0"/>
              <a:t>Sense of national self-determination</a:t>
            </a:r>
          </a:p>
          <a:p>
            <a:pPr lvl="1"/>
            <a:r>
              <a:rPr lang="en-US" dirty="0" smtClean="0"/>
              <a:t>Abyssinian Crisis—western nations preoccupied &amp; less willing to act against Germany</a:t>
            </a:r>
          </a:p>
          <a:p>
            <a:pPr lvl="1"/>
            <a:r>
              <a:rPr lang="en-US" dirty="0" smtClean="0"/>
              <a:t>Pretext: ratification of Franco-Soviet Pact (Hitler claimed violated spirit of Locarno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70323"/>
                </a:solidFill>
              </a:rPr>
              <a:t>Increasing Aggression: 1936</a:t>
            </a:r>
            <a:endParaRPr lang="en-US" dirty="0">
              <a:solidFill>
                <a:srgbClr val="97032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Remilitarization of the Rhineland</a:t>
            </a:r>
          </a:p>
          <a:p>
            <a:r>
              <a:rPr lang="en-US" dirty="0" smtClean="0"/>
              <a:t>The Reactions &amp; Explanations</a:t>
            </a:r>
          </a:p>
          <a:p>
            <a:pPr lvl="1"/>
            <a:r>
              <a:rPr lang="en-US" dirty="0" smtClean="0"/>
              <a:t>France: political will to fight a large-scale engagement over Rhineland lacking; lack of political cohesion</a:t>
            </a:r>
          </a:p>
          <a:p>
            <a:pPr lvl="1"/>
            <a:r>
              <a:rPr lang="en-US" dirty="0" smtClean="0"/>
              <a:t>Britain: </a:t>
            </a:r>
            <a:r>
              <a:rPr lang="en-US" dirty="0" smtClean="0"/>
              <a:t>Anthony Eden (Foreign Secretary): British policy was designed to “come to peaceful agreed solutions by appeasement of justified </a:t>
            </a:r>
            <a:r>
              <a:rPr lang="en-US" dirty="0" smtClean="0"/>
              <a:t>grievances,” perception of </a:t>
            </a:r>
            <a:r>
              <a:rPr lang="en-US" dirty="0" err="1" smtClean="0"/>
              <a:t>ToV</a:t>
            </a:r>
            <a:r>
              <a:rPr lang="en-US" dirty="0" smtClean="0"/>
              <a:t>, </a:t>
            </a:r>
            <a:r>
              <a:rPr lang="en-US" i="1" dirty="0" smtClean="0"/>
              <a:t>The Times</a:t>
            </a:r>
            <a:r>
              <a:rPr lang="en-US" dirty="0" smtClean="0"/>
              <a:t> wrote Hitler was only “going into his own back garden” (it was part of Germany)</a:t>
            </a:r>
          </a:p>
          <a:p>
            <a:pPr lvl="1"/>
            <a:r>
              <a:rPr lang="en-US" dirty="0" err="1" smtClean="0"/>
              <a:t>LoN</a:t>
            </a:r>
            <a:r>
              <a:rPr lang="en-US" dirty="0" smtClean="0"/>
              <a:t>: no reaction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70323"/>
                </a:solidFill>
              </a:rPr>
              <a:t>Increasing Aggression: 1936</a:t>
            </a:r>
            <a:endParaRPr lang="en-US" dirty="0">
              <a:solidFill>
                <a:srgbClr val="97032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Remilitarization of the Rhineland</a:t>
            </a:r>
          </a:p>
          <a:p>
            <a:r>
              <a:rPr lang="en-US" dirty="0" smtClean="0"/>
              <a:t>Why did it succeed?</a:t>
            </a:r>
          </a:p>
          <a:p>
            <a:pPr lvl="1"/>
            <a:r>
              <a:rPr lang="en-US" dirty="0" smtClean="0"/>
              <a:t>French &amp; British situations &amp; perceptions</a:t>
            </a:r>
          </a:p>
          <a:p>
            <a:pPr lvl="1"/>
            <a:r>
              <a:rPr lang="en-US" dirty="0" smtClean="0"/>
              <a:t>Expectation for years to settle question since allies evacuated in 1930—had never happened</a:t>
            </a:r>
          </a:p>
          <a:p>
            <a:pPr lvl="1"/>
            <a:r>
              <a:rPr lang="en-US" dirty="0" smtClean="0"/>
              <a:t>Abyssinia did give </a:t>
            </a:r>
            <a:r>
              <a:rPr lang="en-US" u="sng" dirty="0" smtClean="0"/>
              <a:t>some</a:t>
            </a:r>
            <a:r>
              <a:rPr lang="en-US" dirty="0" smtClean="0"/>
              <a:t> distraction (not the most important factor</a:t>
            </a:r>
          </a:p>
          <a:p>
            <a:pPr lvl="1"/>
            <a:r>
              <a:rPr lang="en-US" dirty="0" smtClean="0"/>
              <a:t>“The mixture of a military </a:t>
            </a:r>
            <a:r>
              <a:rPr lang="en-US" i="1" dirty="0" smtClean="0"/>
              <a:t>fait accompli</a:t>
            </a:r>
            <a:r>
              <a:rPr lang="en-US" dirty="0" smtClean="0"/>
              <a:t> with a diplomatic smokescreen was masterly, and the temptation for nervous and peace-loving governments to examine the offer [Hitler proposed diplomatic negotiations] was overwhelming”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70323"/>
                </a:solidFill>
              </a:rPr>
              <a:t>Increasing Aggression: 1936</a:t>
            </a:r>
            <a:endParaRPr lang="en-US" dirty="0">
              <a:solidFill>
                <a:srgbClr val="97032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Remilitarization of the Rhineland</a:t>
            </a:r>
          </a:p>
          <a:p>
            <a:r>
              <a:rPr lang="en-US" dirty="0" smtClean="0"/>
              <a:t>The Affect:</a:t>
            </a:r>
          </a:p>
          <a:p>
            <a:pPr lvl="1"/>
            <a:r>
              <a:rPr lang="en-US" dirty="0" smtClean="0"/>
              <a:t>Hitler’s popularity soared at home</a:t>
            </a:r>
          </a:p>
          <a:p>
            <a:pPr lvl="1"/>
            <a:r>
              <a:rPr lang="en-US" dirty="0" smtClean="0"/>
              <a:t>Hitler emboldened: gained confidence, influence in relation to </a:t>
            </a:r>
            <a:r>
              <a:rPr lang="en-US" dirty="0" err="1" smtClean="0"/>
              <a:t>Armyc</a:t>
            </a:r>
            <a:r>
              <a:rPr lang="en-US" dirty="0" smtClean="0"/>
              <a:t> and a growing perception of western reluctance to act</a:t>
            </a:r>
          </a:p>
          <a:p>
            <a:pPr lvl="1"/>
            <a:r>
              <a:rPr lang="en-US" dirty="0" smtClean="0"/>
              <a:t>Italy: Mussolini impressed by increasing power of Germany &amp; started thinking of increasing relations (fundamental shift in view of Germany)</a:t>
            </a:r>
          </a:p>
          <a:p>
            <a:pPr lvl="1"/>
            <a:r>
              <a:rPr lang="en-US" dirty="0" smtClean="0"/>
              <a:t>Britain’s 1</a:t>
            </a:r>
            <a:r>
              <a:rPr lang="en-US" baseline="30000" dirty="0" smtClean="0"/>
              <a:t>st</a:t>
            </a:r>
            <a:r>
              <a:rPr lang="en-US" dirty="0" smtClean="0"/>
              <a:t> hint of Appeasement (not policy yet)</a:t>
            </a:r>
          </a:p>
          <a:p>
            <a:pPr lvl="1"/>
            <a:r>
              <a:rPr lang="en-US" dirty="0" smtClean="0"/>
              <a:t>France’s defensive nature made apparent</a:t>
            </a:r>
          </a:p>
          <a:p>
            <a:pPr lvl="1"/>
            <a:r>
              <a:rPr lang="en-US" dirty="0" smtClean="0"/>
              <a:t>Belgian declared neutrality, ending an alliance w/Fr</a:t>
            </a:r>
          </a:p>
          <a:p>
            <a:pPr lvl="1"/>
            <a:r>
              <a:rPr lang="en-US" dirty="0" err="1" smtClean="0"/>
              <a:t>LoN</a:t>
            </a:r>
            <a:r>
              <a:rPr lang="en-US" dirty="0" smtClean="0"/>
              <a:t> lost rest of its credibility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70323"/>
                </a:solidFill>
              </a:rPr>
              <a:t>Increasing Aggression: 1936</a:t>
            </a:r>
            <a:endParaRPr lang="en-US" dirty="0">
              <a:solidFill>
                <a:srgbClr val="97032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Spanish Civil War</a:t>
            </a:r>
          </a:p>
          <a:p>
            <a:r>
              <a:rPr lang="en-US" dirty="0" smtClean="0"/>
              <a:t>July: Nationalists (largest party) started rebellion vs. republican govt. (coalition of parties)—presented as struggle of fascism &amp; democracy (much more complicated)</a:t>
            </a:r>
          </a:p>
          <a:p>
            <a:r>
              <a:rPr lang="en-US" dirty="0" smtClean="0"/>
              <a:t>Generalissimo Francisco Franco asked for military assistance from Hitler &amp; Mussolini &amp; received it—most famously Germany’s new air force—Condor Legion</a:t>
            </a:r>
          </a:p>
          <a:p>
            <a:r>
              <a:rPr lang="en-US" dirty="0" smtClean="0"/>
              <a:t>Br &amp; Fr: adopted policy of no intervention</a:t>
            </a:r>
          </a:p>
          <a:p>
            <a:r>
              <a:rPr lang="en-US" dirty="0" smtClean="0"/>
              <a:t>USSR: supported communist elements of the republican faction</a:t>
            </a:r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70323"/>
                </a:solidFill>
              </a:rPr>
              <a:t>Increasing Aggression: 1936</a:t>
            </a:r>
            <a:endParaRPr lang="en-US" dirty="0">
              <a:solidFill>
                <a:srgbClr val="97032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Spanish Civil War</a:t>
            </a:r>
          </a:p>
          <a:p>
            <a:r>
              <a:rPr lang="en-US" dirty="0" smtClean="0"/>
              <a:t>Why did Hitler &amp; Mussolini intervene?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Ideological struggle vs. communism</a:t>
            </a:r>
          </a:p>
          <a:p>
            <a:pPr lvl="1"/>
            <a:r>
              <a:rPr lang="en-US" dirty="0" smtClean="0"/>
              <a:t>Access to Spanish raw materials important for warfare (various metals &amp; ores)</a:t>
            </a:r>
          </a:p>
          <a:p>
            <a:pPr lvl="1"/>
            <a:r>
              <a:rPr lang="en-US" dirty="0" smtClean="0"/>
              <a:t>Strengthened ties between two countries</a:t>
            </a:r>
          </a:p>
          <a:p>
            <a:pPr lvl="1"/>
            <a:r>
              <a:rPr lang="en-US" dirty="0" smtClean="0"/>
              <a:t>Valuable training ground for military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Hitler: diverted attention from growing military</a:t>
            </a:r>
          </a:p>
          <a:p>
            <a:pPr lvl="1"/>
            <a:r>
              <a:rPr lang="en-US" dirty="0" smtClean="0"/>
              <a:t>Mussolini: matter of prestige</a:t>
            </a:r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70323"/>
                </a:solidFill>
              </a:rPr>
              <a:t>Increasing Aggression: 1936</a:t>
            </a:r>
            <a:endParaRPr lang="en-US" dirty="0">
              <a:solidFill>
                <a:srgbClr val="97032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Spanish Civil War</a:t>
            </a:r>
          </a:p>
          <a:p>
            <a:r>
              <a:rPr lang="en-US" dirty="0" smtClean="0"/>
              <a:t>The Reaction &amp; Explanations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USSR opportunity for increasing communism</a:t>
            </a:r>
          </a:p>
          <a:p>
            <a:pPr lvl="1"/>
            <a:r>
              <a:rPr lang="en-US" dirty="0" smtClean="0"/>
              <a:t>Br &amp; Fr linked communism to republican side—saw it as greater threat than Germany or Italy</a:t>
            </a:r>
          </a:p>
          <a:p>
            <a:pPr lvl="1"/>
            <a:r>
              <a:rPr lang="en-US" dirty="0" smtClean="0"/>
              <a:t>Neither had political will to get involved</a:t>
            </a:r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70323"/>
                </a:solidFill>
              </a:rPr>
              <a:t>Increasing Aggression: 1936</a:t>
            </a:r>
            <a:endParaRPr lang="en-US" dirty="0">
              <a:solidFill>
                <a:srgbClr val="97032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515</TotalTime>
  <Words>1163</Words>
  <Application>Microsoft Office PowerPoint</Application>
  <PresentationFormat>On-screen Show (4:3)</PresentationFormat>
  <Paragraphs>162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Paper</vt:lpstr>
      <vt:lpstr>Origins of WW II:</vt:lpstr>
      <vt:lpstr>Increasing Aggression: 1936</vt:lpstr>
      <vt:lpstr>Increasing Aggression: 1936</vt:lpstr>
      <vt:lpstr>Increasing Aggression: 1936</vt:lpstr>
      <vt:lpstr>Increasing Aggression: 1936</vt:lpstr>
      <vt:lpstr>Increasing Aggression: 1936</vt:lpstr>
      <vt:lpstr>Increasing Aggression: 1936</vt:lpstr>
      <vt:lpstr>Increasing Aggression: 1936</vt:lpstr>
      <vt:lpstr>Increasing Aggression: 1936</vt:lpstr>
      <vt:lpstr>Increasing Aggression: 1936</vt:lpstr>
      <vt:lpstr>Increasing Aggression: 1936</vt:lpstr>
      <vt:lpstr>Foreign Policies &amp; the Development of Appeasement: 1936-1937</vt:lpstr>
      <vt:lpstr>Foreign Policies &amp; the Development of Appeasement: 1936-1937</vt:lpstr>
      <vt:lpstr>Foreign Policies &amp; the Development of Appeasement: 1936-1937</vt:lpstr>
      <vt:lpstr>Foreign Policies &amp; the Development of Appeasement: 1936-1937</vt:lpstr>
      <vt:lpstr>Foreign Policies &amp; the Development of Appeasement: 1936-1937</vt:lpstr>
      <vt:lpstr>Foreign Policies &amp; the Development of Appeasement: 1936-1937</vt:lpstr>
      <vt:lpstr>Foreign Policies &amp; the Development of Appeasement: 1936-1937</vt:lpstr>
      <vt:lpstr>Foreign Policies &amp; the Development of Appeasement: 1937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Origins of WW II:</dc:title>
  <dc:creator>Russ</dc:creator>
  <cp:lastModifiedBy>Russ</cp:lastModifiedBy>
  <cp:revision>30</cp:revision>
  <dcterms:created xsi:type="dcterms:W3CDTF">2011-01-19T08:45:01Z</dcterms:created>
  <dcterms:modified xsi:type="dcterms:W3CDTF">2011-01-19T17:20:41Z</dcterms:modified>
</cp:coreProperties>
</file>